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HK Grotesk Bold" panose="020B0604020202020204" charset="0"/>
      <p:regular r:id="rId12"/>
    </p:embeddedFont>
    <p:embeddedFont>
      <p:font typeface="Gilda Display" panose="020B0604020202020204" charset="0"/>
      <p:regular r:id="rId13"/>
    </p:embeddedFont>
    <p:embeddedFont>
      <p:font typeface="HK Grotesk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HK Grotesk Light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20" y="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jpeg>
</file>

<file path=ppt/media/image10.svg>
</file>

<file path=ppt/media/image2.jpeg>
</file>

<file path=ppt/media/image2.svg>
</file>

<file path=ppt/media/image3.png>
</file>

<file path=ppt/media/image4.jpeg>
</file>

<file path=ppt/media/image5.jpeg>
</file>

<file path=ppt/media/image5.sv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11225" y="6787402"/>
            <a:ext cx="10936025" cy="10299747"/>
          </a:xfrm>
          <a:custGeom>
            <a:avLst/>
            <a:gdLst/>
            <a:ahLst/>
            <a:cxnLst/>
            <a:rect l="l" t="t" r="r" b="b"/>
            <a:pathLst>
              <a:path w="10936025" h="10299747">
                <a:moveTo>
                  <a:pt x="0" y="0"/>
                </a:moveTo>
                <a:lnTo>
                  <a:pt x="10936025" y="0"/>
                </a:lnTo>
                <a:lnTo>
                  <a:pt x="10936025" y="10299747"/>
                </a:lnTo>
                <a:lnTo>
                  <a:pt x="0" y="102997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" name="Group 3"/>
          <p:cNvGrpSpPr/>
          <p:nvPr/>
        </p:nvGrpSpPr>
        <p:grpSpPr>
          <a:xfrm>
            <a:off x="666750" y="666750"/>
            <a:ext cx="8629650" cy="8953500"/>
            <a:chOff x="0" y="0"/>
            <a:chExt cx="1336959" cy="138713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36959" cy="1387131"/>
            </a:xfrm>
            <a:custGeom>
              <a:avLst/>
              <a:gdLst/>
              <a:ahLst/>
              <a:cxnLst/>
              <a:rect l="l" t="t" r="r" b="b"/>
              <a:pathLst>
                <a:path w="1336959" h="1387131">
                  <a:moveTo>
                    <a:pt x="35885" y="0"/>
                  </a:moveTo>
                  <a:lnTo>
                    <a:pt x="1301073" y="0"/>
                  </a:lnTo>
                  <a:cubicBezTo>
                    <a:pt x="1310591" y="0"/>
                    <a:pt x="1319718" y="3781"/>
                    <a:pt x="1326448" y="10511"/>
                  </a:cubicBezTo>
                  <a:cubicBezTo>
                    <a:pt x="1333178" y="17240"/>
                    <a:pt x="1336959" y="26368"/>
                    <a:pt x="1336959" y="35885"/>
                  </a:cubicBezTo>
                  <a:lnTo>
                    <a:pt x="1336959" y="1351246"/>
                  </a:lnTo>
                  <a:cubicBezTo>
                    <a:pt x="1336959" y="1360764"/>
                    <a:pt x="1333178" y="1369891"/>
                    <a:pt x="1326448" y="1376621"/>
                  </a:cubicBezTo>
                  <a:cubicBezTo>
                    <a:pt x="1319718" y="1383351"/>
                    <a:pt x="1310591" y="1387131"/>
                    <a:pt x="1301073" y="1387131"/>
                  </a:cubicBezTo>
                  <a:lnTo>
                    <a:pt x="35885" y="1387131"/>
                  </a:lnTo>
                  <a:cubicBezTo>
                    <a:pt x="26368" y="1387131"/>
                    <a:pt x="17240" y="1383351"/>
                    <a:pt x="10511" y="1376621"/>
                  </a:cubicBezTo>
                  <a:cubicBezTo>
                    <a:pt x="3781" y="1369891"/>
                    <a:pt x="0" y="1360764"/>
                    <a:pt x="0" y="1351246"/>
                  </a:cubicBezTo>
                  <a:lnTo>
                    <a:pt x="0" y="35885"/>
                  </a:lnTo>
                  <a:cubicBezTo>
                    <a:pt x="0" y="26368"/>
                    <a:pt x="3781" y="17240"/>
                    <a:pt x="10511" y="10511"/>
                  </a:cubicBezTo>
                  <a:cubicBezTo>
                    <a:pt x="17240" y="3781"/>
                    <a:pt x="26368" y="0"/>
                    <a:pt x="35885" y="0"/>
                  </a:cubicBezTo>
                  <a:close/>
                </a:path>
              </a:pathLst>
            </a:custGeom>
            <a:blipFill>
              <a:blip r:embed="rId4"/>
              <a:stretch>
                <a:fillRect t="-199" b="-199"/>
              </a:stretch>
            </a:blipFill>
            <a:ln w="28575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10734675" y="1470555"/>
            <a:ext cx="6886575" cy="3269345"/>
            <a:chOff x="0" y="1071668"/>
            <a:chExt cx="9182100" cy="4359126"/>
          </a:xfrm>
        </p:grpSpPr>
        <p:sp>
          <p:nvSpPr>
            <p:cNvPr id="6" name="TextBox 6"/>
            <p:cNvSpPr txBox="1"/>
            <p:nvPr/>
          </p:nvSpPr>
          <p:spPr>
            <a:xfrm>
              <a:off x="0" y="2559068"/>
              <a:ext cx="9182100" cy="28717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799"/>
                </a:lnSpc>
              </a:pPr>
              <a:r>
                <a:rPr lang="fr-FR" sz="4800" dirty="0" smtClean="0">
                  <a:solidFill>
                    <a:srgbClr val="E6E6E6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Simulateur Motorola 6809 Microprocesseur</a:t>
              </a:r>
              <a:endParaRPr lang="en-US" sz="4800" dirty="0">
                <a:solidFill>
                  <a:srgbClr val="E6E6E6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071668"/>
              <a:ext cx="9182100" cy="9718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880"/>
                </a:lnSpc>
              </a:pPr>
              <a:r>
                <a:rPr lang="fr-FR" sz="4200" dirty="0" smtClean="0">
                  <a:solidFill>
                    <a:srgbClr val="E6E6E6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Projet du module: AO</a:t>
              </a:r>
              <a:endParaRPr lang="en-US" sz="4200" dirty="0">
                <a:solidFill>
                  <a:srgbClr val="E6E6E6"/>
                </a:solidFill>
                <a:latin typeface="HK Grotesk Light"/>
                <a:ea typeface="HK Grotesk Light"/>
                <a:cs typeface="HK Grotesk Light"/>
                <a:sym typeface="HK Grotesk Light"/>
              </a:endParaRPr>
            </a:p>
          </p:txBody>
        </p:sp>
      </p:grpSp>
      <p:sp>
        <p:nvSpPr>
          <p:cNvPr id="9" name="ZoneTexte 8"/>
          <p:cNvSpPr txBox="1"/>
          <p:nvPr/>
        </p:nvSpPr>
        <p:spPr>
          <a:xfrm>
            <a:off x="11125200" y="5126533"/>
            <a:ext cx="6781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 smtClean="0">
                <a:solidFill>
                  <a:schemeClr val="bg1"/>
                </a:solidFill>
              </a:rPr>
              <a:t>Présenté par:</a:t>
            </a:r>
          </a:p>
          <a:p>
            <a:r>
              <a:rPr lang="fr-FR" sz="4400" dirty="0" smtClean="0">
                <a:solidFill>
                  <a:schemeClr val="bg1"/>
                </a:solidFill>
              </a:rPr>
              <a:t>Ayoub </a:t>
            </a:r>
            <a:r>
              <a:rPr lang="fr-FR" sz="4400" dirty="0" err="1" smtClean="0">
                <a:solidFill>
                  <a:schemeClr val="bg1"/>
                </a:solidFill>
              </a:rPr>
              <a:t>Chahib</a:t>
            </a:r>
            <a:endParaRPr lang="fr-FR" sz="4400" dirty="0" smtClean="0">
              <a:solidFill>
                <a:schemeClr val="bg1"/>
              </a:solidFill>
            </a:endParaRPr>
          </a:p>
          <a:p>
            <a:r>
              <a:rPr lang="fr-FR" sz="4400" dirty="0" err="1" smtClean="0">
                <a:solidFill>
                  <a:schemeClr val="bg1"/>
                </a:solidFill>
              </a:rPr>
              <a:t>Romisio</a:t>
            </a:r>
            <a:r>
              <a:rPr lang="fr-FR" sz="4400" dirty="0" smtClean="0">
                <a:solidFill>
                  <a:schemeClr val="bg1"/>
                </a:solidFill>
              </a:rPr>
              <a:t> Maria </a:t>
            </a:r>
            <a:r>
              <a:rPr lang="fr-FR" sz="4400" dirty="0" err="1" smtClean="0">
                <a:solidFill>
                  <a:schemeClr val="bg1"/>
                </a:solidFill>
              </a:rPr>
              <a:t>Farinha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300848">
            <a:off x="12064338" y="5278644"/>
            <a:ext cx="13730046" cy="12931207"/>
          </a:xfrm>
          <a:custGeom>
            <a:avLst/>
            <a:gdLst/>
            <a:ahLst/>
            <a:cxnLst/>
            <a:rect l="l" t="t" r="r" b="b"/>
            <a:pathLst>
              <a:path w="13730046" h="12931207">
                <a:moveTo>
                  <a:pt x="0" y="0"/>
                </a:moveTo>
                <a:lnTo>
                  <a:pt x="13730046" y="0"/>
                </a:lnTo>
                <a:lnTo>
                  <a:pt x="13730046" y="12931207"/>
                </a:lnTo>
                <a:lnTo>
                  <a:pt x="0" y="129312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666750" y="838200"/>
            <a:ext cx="12944475" cy="1166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99"/>
              </a:lnSpc>
            </a:pPr>
            <a:r>
              <a:rPr lang="en-US" sz="8799">
                <a:solidFill>
                  <a:srgbClr val="003366"/>
                </a:solidFill>
                <a:latin typeface="Gilda Display"/>
                <a:ea typeface="Gilda Display"/>
                <a:cs typeface="Gilda Display"/>
                <a:sym typeface="Gilda Display"/>
              </a:rPr>
              <a:t>Contact Us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666750" y="2457450"/>
            <a:ext cx="8324850" cy="4375123"/>
            <a:chOff x="0" y="0"/>
            <a:chExt cx="11099800" cy="58334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1099800" cy="45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39"/>
                </a:lnSpc>
              </a:pPr>
              <a:r>
                <a:rPr lang="en-US" sz="2199" b="1">
                  <a:solidFill>
                    <a:srgbClr val="00336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Phone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10633"/>
              <a:ext cx="1109980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</a:pPr>
              <a:r>
                <a:rPr lang="en-US" sz="3000">
                  <a:solidFill>
                    <a:srgbClr val="00336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123-456-7890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378039"/>
              <a:ext cx="11099800" cy="45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39"/>
                </a:lnSpc>
              </a:pPr>
              <a:r>
                <a:rPr lang="en-US" sz="2199" b="1" u="none">
                  <a:solidFill>
                    <a:srgbClr val="00336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Email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793964"/>
              <a:ext cx="1109980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</a:pPr>
              <a:r>
                <a:rPr lang="en-US" sz="3000" u="none">
                  <a:solidFill>
                    <a:srgbClr val="00336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hello@reallygreatsite.com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765639"/>
              <a:ext cx="11099800" cy="45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39"/>
                </a:lnSpc>
              </a:pPr>
              <a:r>
                <a:rPr lang="en-US" sz="2199" b="1">
                  <a:solidFill>
                    <a:srgbClr val="00336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Social Media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5185797"/>
              <a:ext cx="1109980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</a:pPr>
              <a:r>
                <a:rPr lang="en-US" sz="3000">
                  <a:solidFill>
                    <a:srgbClr val="00336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@reallygreatsite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945975">
            <a:off x="15101778" y="-5016438"/>
            <a:ext cx="10936025" cy="10299747"/>
          </a:xfrm>
          <a:custGeom>
            <a:avLst/>
            <a:gdLst/>
            <a:ahLst/>
            <a:cxnLst/>
            <a:rect l="l" t="t" r="r" b="b"/>
            <a:pathLst>
              <a:path w="10936025" h="10299747">
                <a:moveTo>
                  <a:pt x="0" y="0"/>
                </a:moveTo>
                <a:lnTo>
                  <a:pt x="10936025" y="0"/>
                </a:lnTo>
                <a:lnTo>
                  <a:pt x="10936025" y="10299748"/>
                </a:lnTo>
                <a:lnTo>
                  <a:pt x="0" y="102997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429875" y="666750"/>
            <a:ext cx="7191375" cy="8953500"/>
            <a:chOff x="0" y="0"/>
            <a:chExt cx="1114132" cy="138713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14132" cy="1387131"/>
            </a:xfrm>
            <a:custGeom>
              <a:avLst/>
              <a:gdLst/>
              <a:ahLst/>
              <a:cxnLst/>
              <a:rect l="l" t="t" r="r" b="b"/>
              <a:pathLst>
                <a:path w="1114132" h="1387131">
                  <a:moveTo>
                    <a:pt x="43062" y="0"/>
                  </a:moveTo>
                  <a:lnTo>
                    <a:pt x="1071070" y="0"/>
                  </a:lnTo>
                  <a:cubicBezTo>
                    <a:pt x="1094853" y="0"/>
                    <a:pt x="1114132" y="19280"/>
                    <a:pt x="1114132" y="43062"/>
                  </a:cubicBezTo>
                  <a:lnTo>
                    <a:pt x="1114132" y="1344069"/>
                  </a:lnTo>
                  <a:cubicBezTo>
                    <a:pt x="1114132" y="1367852"/>
                    <a:pt x="1094853" y="1387131"/>
                    <a:pt x="1071070" y="1387131"/>
                  </a:cubicBezTo>
                  <a:lnTo>
                    <a:pt x="43062" y="1387131"/>
                  </a:lnTo>
                  <a:cubicBezTo>
                    <a:pt x="19280" y="1387131"/>
                    <a:pt x="0" y="1367852"/>
                    <a:pt x="0" y="1344069"/>
                  </a:cubicBezTo>
                  <a:lnTo>
                    <a:pt x="0" y="43062"/>
                  </a:lnTo>
                  <a:cubicBezTo>
                    <a:pt x="0" y="19280"/>
                    <a:pt x="19280" y="0"/>
                    <a:pt x="43062" y="0"/>
                  </a:cubicBezTo>
                  <a:close/>
                </a:path>
              </a:pathLst>
            </a:custGeom>
            <a:blipFill>
              <a:blip r:embed="rId4"/>
              <a:stretch>
                <a:fillRect t="-199" b="-199"/>
              </a:stretch>
            </a:blipFill>
            <a:ln w="28575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id="5" name="TextBox 5"/>
          <p:cNvSpPr txBox="1"/>
          <p:nvPr/>
        </p:nvSpPr>
        <p:spPr>
          <a:xfrm>
            <a:off x="666750" y="838173"/>
            <a:ext cx="8324850" cy="2280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99"/>
              </a:lnSpc>
            </a:pPr>
            <a:r>
              <a:rPr lang="en-US" sz="8799">
                <a:solidFill>
                  <a:srgbClr val="003366"/>
                </a:solidFill>
                <a:latin typeface="Gilda Display"/>
                <a:ea typeface="Gilda Display"/>
                <a:cs typeface="Gilda Display"/>
                <a:sym typeface="Gilda Display"/>
              </a:rPr>
              <a:t>Introduction to 6809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1562100"/>
            <a:ext cx="6886575" cy="5372100"/>
            <a:chOff x="0" y="0"/>
            <a:chExt cx="1200275" cy="9363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0275" cy="936314"/>
            </a:xfrm>
            <a:custGeom>
              <a:avLst/>
              <a:gdLst/>
              <a:ahLst/>
              <a:cxnLst/>
              <a:rect l="l" t="t" r="r" b="b"/>
              <a:pathLst>
                <a:path w="1200275" h="936314">
                  <a:moveTo>
                    <a:pt x="44968" y="0"/>
                  </a:moveTo>
                  <a:lnTo>
                    <a:pt x="1155306" y="0"/>
                  </a:lnTo>
                  <a:cubicBezTo>
                    <a:pt x="1167233" y="0"/>
                    <a:pt x="1178670" y="4738"/>
                    <a:pt x="1187104" y="13171"/>
                  </a:cubicBezTo>
                  <a:cubicBezTo>
                    <a:pt x="1195537" y="21604"/>
                    <a:pt x="1200275" y="33042"/>
                    <a:pt x="1200275" y="44968"/>
                  </a:cubicBezTo>
                  <a:lnTo>
                    <a:pt x="1200275" y="891345"/>
                  </a:lnTo>
                  <a:cubicBezTo>
                    <a:pt x="1200275" y="903272"/>
                    <a:pt x="1195537" y="914710"/>
                    <a:pt x="1187104" y="923143"/>
                  </a:cubicBezTo>
                  <a:cubicBezTo>
                    <a:pt x="1178670" y="931576"/>
                    <a:pt x="1167233" y="936314"/>
                    <a:pt x="1155306" y="936314"/>
                  </a:cubicBezTo>
                  <a:lnTo>
                    <a:pt x="44968" y="936314"/>
                  </a:lnTo>
                  <a:cubicBezTo>
                    <a:pt x="33042" y="936314"/>
                    <a:pt x="21604" y="931576"/>
                    <a:pt x="13171" y="923143"/>
                  </a:cubicBezTo>
                  <a:cubicBezTo>
                    <a:pt x="4738" y="914710"/>
                    <a:pt x="0" y="903272"/>
                    <a:pt x="0" y="891345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-246" r="-246"/>
              </a:stretch>
            </a:blipFill>
            <a:ln w="1905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id="4" name="TextBox 4"/>
          <p:cNvSpPr txBox="1"/>
          <p:nvPr/>
        </p:nvSpPr>
        <p:spPr>
          <a:xfrm>
            <a:off x="914400" y="2282964"/>
            <a:ext cx="6886575" cy="3930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7875"/>
              </a:lnSpc>
            </a:pPr>
            <a:r>
              <a:rPr lang="fr-FR" sz="3600" dirty="0">
                <a:solidFill>
                  <a:schemeClr val="bg1"/>
                </a:solidFill>
              </a:rPr>
              <a:t>Le Motorola 6809 est un microprocesseur 8 bits avec certaines capacités 16 bits, conçu par Motorola et introduit en 1978.</a:t>
            </a:r>
            <a:endParaRPr lang="en-US" sz="13800" dirty="0">
              <a:solidFill>
                <a:schemeClr val="bg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8763000" y="7353300"/>
            <a:ext cx="8001000" cy="930771"/>
            <a:chOff x="-711200" y="-634999"/>
            <a:chExt cx="10668000" cy="1241027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9182100" cy="615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endParaRPr lang="en-US" sz="3000" b="1" dirty="0">
                <a:solidFill>
                  <a:srgbClr val="E6E6E6"/>
                </a:solidFill>
                <a:latin typeface="HK Grotesk Bold"/>
                <a:ea typeface="HK Grotesk Bold"/>
                <a:cs typeface="HK Grotesk Bold"/>
                <a:sym typeface="HK Grotesk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-711200" y="-634999"/>
              <a:ext cx="10668000" cy="9917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vl="0">
                <a:lnSpc>
                  <a:spcPts val="2859"/>
                </a:lnSpc>
              </a:pPr>
              <a:r>
                <a:rPr lang="fr-FR" sz="3600" dirty="0">
                  <a:solidFill>
                    <a:schemeClr val="bg1"/>
                  </a:solidFill>
                </a:rPr>
                <a:t>I</a:t>
              </a:r>
              <a:r>
                <a:rPr lang="fr-FR" sz="3600" dirty="0" smtClean="0">
                  <a:solidFill>
                    <a:schemeClr val="bg1"/>
                  </a:solidFill>
                </a:rPr>
                <a:t>l </a:t>
              </a:r>
              <a:r>
                <a:rPr lang="fr-FR" sz="3600" dirty="0">
                  <a:solidFill>
                    <a:schemeClr val="bg1"/>
                  </a:solidFill>
                </a:rPr>
                <a:t>était considéré comme l’un des microprocesseurs 8 bits les plus puissants.</a:t>
              </a:r>
              <a:endParaRPr lang="en-US" sz="4000" dirty="0">
                <a:solidFill>
                  <a:schemeClr val="bg1"/>
                </a:solidFill>
                <a:latin typeface="HK Grotesk Light"/>
                <a:ea typeface="HK Grotesk Light"/>
                <a:cs typeface="HK Grotesk Light"/>
                <a:sym typeface="HK Grotesk Light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 rot="-1268288">
            <a:off x="14275228" y="-6577016"/>
            <a:ext cx="10936025" cy="10299747"/>
          </a:xfrm>
          <a:custGeom>
            <a:avLst/>
            <a:gdLst/>
            <a:ahLst/>
            <a:cxnLst/>
            <a:rect l="l" t="t" r="r" b="b"/>
            <a:pathLst>
              <a:path w="10936025" h="10299747">
                <a:moveTo>
                  <a:pt x="0" y="0"/>
                </a:moveTo>
                <a:lnTo>
                  <a:pt x="10936025" y="0"/>
                </a:lnTo>
                <a:lnTo>
                  <a:pt x="10936025" y="10299747"/>
                </a:lnTo>
                <a:lnTo>
                  <a:pt x="0" y="102997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945975">
            <a:off x="15101778" y="-5016438"/>
            <a:ext cx="10936025" cy="10299747"/>
          </a:xfrm>
          <a:custGeom>
            <a:avLst/>
            <a:gdLst/>
            <a:ahLst/>
            <a:cxnLst/>
            <a:rect l="l" t="t" r="r" b="b"/>
            <a:pathLst>
              <a:path w="10936025" h="10299747">
                <a:moveTo>
                  <a:pt x="0" y="0"/>
                </a:moveTo>
                <a:lnTo>
                  <a:pt x="10936025" y="0"/>
                </a:lnTo>
                <a:lnTo>
                  <a:pt x="10936025" y="10299748"/>
                </a:lnTo>
                <a:lnTo>
                  <a:pt x="0" y="102997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182600" y="723900"/>
            <a:ext cx="7191375" cy="8953500"/>
            <a:chOff x="0" y="0"/>
            <a:chExt cx="1114132" cy="138713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14132" cy="1387131"/>
            </a:xfrm>
            <a:custGeom>
              <a:avLst/>
              <a:gdLst/>
              <a:ahLst/>
              <a:cxnLst/>
              <a:rect l="l" t="t" r="r" b="b"/>
              <a:pathLst>
                <a:path w="1114132" h="1387131">
                  <a:moveTo>
                    <a:pt x="43062" y="0"/>
                  </a:moveTo>
                  <a:lnTo>
                    <a:pt x="1071070" y="0"/>
                  </a:lnTo>
                  <a:cubicBezTo>
                    <a:pt x="1094853" y="0"/>
                    <a:pt x="1114132" y="19280"/>
                    <a:pt x="1114132" y="43062"/>
                  </a:cubicBezTo>
                  <a:lnTo>
                    <a:pt x="1114132" y="1344069"/>
                  </a:lnTo>
                  <a:cubicBezTo>
                    <a:pt x="1114132" y="1367852"/>
                    <a:pt x="1094853" y="1387131"/>
                    <a:pt x="1071070" y="1387131"/>
                  </a:cubicBezTo>
                  <a:lnTo>
                    <a:pt x="43062" y="1387131"/>
                  </a:lnTo>
                  <a:cubicBezTo>
                    <a:pt x="19280" y="1387131"/>
                    <a:pt x="0" y="1367852"/>
                    <a:pt x="0" y="1344069"/>
                  </a:cubicBezTo>
                  <a:lnTo>
                    <a:pt x="0" y="43062"/>
                  </a:lnTo>
                  <a:cubicBezTo>
                    <a:pt x="0" y="19280"/>
                    <a:pt x="19280" y="0"/>
                    <a:pt x="43062" y="0"/>
                  </a:cubicBezTo>
                  <a:close/>
                </a:path>
              </a:pathLst>
            </a:custGeom>
            <a:blipFill>
              <a:blip r:embed="rId4"/>
              <a:stretch>
                <a:fillRect t="-199" b="-199"/>
              </a:stretch>
            </a:blipFill>
            <a:ln w="28575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id="5" name="TextBox 5"/>
          <p:cNvSpPr txBox="1"/>
          <p:nvPr/>
        </p:nvSpPr>
        <p:spPr>
          <a:xfrm>
            <a:off x="609600" y="133435"/>
            <a:ext cx="11734800" cy="10443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8799"/>
              </a:lnSpc>
            </a:pPr>
            <a:r>
              <a:rPr lang="fr-FR" sz="2800" dirty="0"/>
              <a:t>On peut identifier plusieurs caractéristiques fondamentales, telles que </a:t>
            </a:r>
            <a:r>
              <a:rPr lang="fr-FR" sz="2800" dirty="0" smtClean="0"/>
              <a:t>:</a:t>
            </a:r>
          </a:p>
          <a:p>
            <a:pPr lvl="0"/>
            <a:r>
              <a:rPr lang="fr-FR" sz="2800" u="sng" dirty="0"/>
              <a:t>Jeu d’instructions flexible et modes d’adressage variés: </a:t>
            </a:r>
            <a:endParaRPr lang="en-US" sz="2800" dirty="0"/>
          </a:p>
          <a:p>
            <a:r>
              <a:rPr lang="fr-FR" sz="2800" dirty="0"/>
              <a:t>Le Motorola 6809 possède environ 59 instructions fondamentales. Cependant, l'introduction de différents modes d'adressage permet d'obtenir plus de 1460 codes opérationnels possibles. On distingue plusieurs types d'adressage, tels que : inhérent, immédiat, direct, étendu, indexé, relatif, indirect... Cette richesse rend la programmation en assembleur plus puissante et plus flexible, permettant une grande flexibilité dans l’accès aux données et la manipulation de la mémoire.</a:t>
            </a:r>
            <a:endParaRPr lang="en-US" sz="2800" dirty="0"/>
          </a:p>
          <a:p>
            <a:r>
              <a:rPr lang="fr-FR" sz="2800" dirty="0"/>
              <a:t> </a:t>
            </a:r>
            <a:endParaRPr lang="en-US" sz="2800" dirty="0"/>
          </a:p>
          <a:p>
            <a:pPr lvl="0"/>
            <a:r>
              <a:rPr lang="fr-FR" sz="2800" u="sng" dirty="0"/>
              <a:t>Architecture supérieure :</a:t>
            </a:r>
            <a:endParaRPr lang="en-US" sz="2800" dirty="0"/>
          </a:p>
          <a:p>
            <a:r>
              <a:rPr lang="fr-FR" sz="2800" dirty="0"/>
              <a:t>Le Motorola 6809 était plus avancé que les autres processeurs 8 bits de son époque car il avait plus de registres et des modes d’adressage plus flexibles, ce qui permettait une programmation plus facile et plus puissante.</a:t>
            </a:r>
            <a:endParaRPr lang="en-US" sz="2800" dirty="0"/>
          </a:p>
          <a:p>
            <a:r>
              <a:rPr lang="fr-FR" sz="2800" dirty="0"/>
              <a:t> </a:t>
            </a:r>
            <a:endParaRPr lang="en-US" sz="2800" dirty="0"/>
          </a:p>
          <a:p>
            <a:pPr lvl="0"/>
            <a:r>
              <a:rPr lang="fr-FR" sz="2800" u="sng" dirty="0"/>
              <a:t>Support avancé des interruptions et multitâche :</a:t>
            </a:r>
            <a:endParaRPr lang="en-US" sz="2800" dirty="0"/>
          </a:p>
          <a:p>
            <a:r>
              <a:rPr lang="fr-FR" sz="2800" dirty="0"/>
              <a:t>Le 6809 offrait une gestion des interruptions plus flexible et structurée, facilitant la gestion simultanée de plusieurs tâches ou événements. À l'inverse de nombreux processeurs 8 bits à cette époque, il était capable de gérer des routines d'interruption plus sophistiquées sans compromettre des informations cruciales.</a:t>
            </a:r>
            <a:endParaRPr lang="en-US" sz="2800" dirty="0"/>
          </a:p>
          <a:p>
            <a:pPr lvl="0">
              <a:lnSpc>
                <a:spcPts val="8799"/>
              </a:lnSpc>
            </a:pPr>
            <a:endParaRPr lang="en-US" sz="8799" dirty="0">
              <a:solidFill>
                <a:srgbClr val="003366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437773">
            <a:off x="13770320" y="-6241286"/>
            <a:ext cx="12640239" cy="11904807"/>
          </a:xfrm>
          <a:custGeom>
            <a:avLst/>
            <a:gdLst/>
            <a:ahLst/>
            <a:cxnLst/>
            <a:rect l="l" t="t" r="r" b="b"/>
            <a:pathLst>
              <a:path w="12640239" h="11904807">
                <a:moveTo>
                  <a:pt x="0" y="0"/>
                </a:moveTo>
                <a:lnTo>
                  <a:pt x="12640239" y="0"/>
                </a:lnTo>
                <a:lnTo>
                  <a:pt x="12640239" y="11904806"/>
                </a:lnTo>
                <a:lnTo>
                  <a:pt x="0" y="119048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" name="Group 3"/>
          <p:cNvGrpSpPr/>
          <p:nvPr/>
        </p:nvGrpSpPr>
        <p:grpSpPr>
          <a:xfrm>
            <a:off x="666750" y="666750"/>
            <a:ext cx="14077950" cy="2062247"/>
            <a:chOff x="0" y="0"/>
            <a:chExt cx="18770600" cy="2749662"/>
          </a:xfrm>
        </p:grpSpPr>
        <p:sp>
          <p:nvSpPr>
            <p:cNvPr id="4" name="TextBox 4"/>
            <p:cNvSpPr txBox="1"/>
            <p:nvPr/>
          </p:nvSpPr>
          <p:spPr>
            <a:xfrm>
              <a:off x="0" y="171450"/>
              <a:ext cx="18770600" cy="1612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799"/>
                </a:lnSpc>
              </a:pPr>
              <a:r>
                <a:rPr lang="en-US" sz="8799">
                  <a:solidFill>
                    <a:srgbClr val="E6E6E6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Key Features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130537"/>
              <a:ext cx="187706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E6E6E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Exploring the Motorola 6809's capabilities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66750" y="5143500"/>
            <a:ext cx="5448300" cy="3715703"/>
            <a:chOff x="0" y="0"/>
            <a:chExt cx="7264400" cy="4954270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72644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E6E6E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Advanced Instruction Set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155700"/>
              <a:ext cx="7264400" cy="3798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02"/>
                </a:lnSpc>
              </a:pPr>
              <a:r>
                <a:rPr lang="en-US" sz="2925" u="none" strike="noStrike">
                  <a:solidFill>
                    <a:srgbClr val="E6E6E6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The Motorola 6809 features an </a:t>
              </a:r>
              <a:r>
                <a:rPr lang="en-US" sz="2925" b="1" u="none" strike="noStrike">
                  <a:solidFill>
                    <a:srgbClr val="E6E6E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impressive instruction set</a:t>
              </a:r>
              <a:r>
                <a:rPr lang="en-US" sz="2925" u="none" strike="noStrike">
                  <a:solidFill>
                    <a:srgbClr val="E6E6E6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, allowing for complex operations and efficient coding, enhancing its performance in various computing applications.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419850" y="5143500"/>
            <a:ext cx="5448300" cy="3715703"/>
            <a:chOff x="0" y="0"/>
            <a:chExt cx="7264400" cy="495427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9525"/>
              <a:ext cx="72644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 u="none" strike="noStrike">
                  <a:solidFill>
                    <a:srgbClr val="E6E6E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Addressing Modes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155700"/>
              <a:ext cx="7264400" cy="3798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02"/>
                </a:lnSpc>
              </a:pPr>
              <a:r>
                <a:rPr lang="en-US" sz="2925" u="none" strike="noStrike">
                  <a:solidFill>
                    <a:srgbClr val="E6E6E6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Its versatile addressing modes enable </a:t>
              </a:r>
              <a:r>
                <a:rPr lang="en-US" sz="2925" b="1" u="none" strike="noStrike">
                  <a:solidFill>
                    <a:srgbClr val="E6E6E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flexible data access</a:t>
              </a:r>
              <a:r>
                <a:rPr lang="en-US" sz="2925" u="none" strike="noStrike">
                  <a:solidFill>
                    <a:srgbClr val="E6E6E6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, accommodating different programming needs, making the 6809 suitable for diverse applications in early computing.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172950" y="5143500"/>
            <a:ext cx="5448300" cy="3715703"/>
            <a:chOff x="0" y="0"/>
            <a:chExt cx="7264400" cy="495427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"/>
              <a:ext cx="72644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 u="none" strike="noStrike">
                  <a:solidFill>
                    <a:srgbClr val="E6E6E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Hardware Features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155700"/>
              <a:ext cx="7264400" cy="3798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02"/>
                </a:lnSpc>
              </a:pPr>
              <a:r>
                <a:rPr lang="en-US" sz="2925" u="none" strike="noStrike">
                  <a:solidFill>
                    <a:srgbClr val="E6E6E6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The hardware design of the </a:t>
              </a:r>
              <a:r>
                <a:rPr lang="en-US" sz="2925" b="1" u="none" strike="noStrike">
                  <a:solidFill>
                    <a:srgbClr val="E6E6E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Motorola 6809</a:t>
              </a:r>
              <a:r>
                <a:rPr lang="en-US" sz="2925" u="none" strike="noStrike">
                  <a:solidFill>
                    <a:srgbClr val="E6E6E6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 ensures reliability and efficiency, with a robust architecture supporting numerous peripherals and integration in various electronic systems.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268288">
            <a:off x="-5468013" y="-6350191"/>
            <a:ext cx="10936025" cy="10299747"/>
          </a:xfrm>
          <a:custGeom>
            <a:avLst/>
            <a:gdLst/>
            <a:ahLst/>
            <a:cxnLst/>
            <a:rect l="l" t="t" r="r" b="b"/>
            <a:pathLst>
              <a:path w="10936025" h="10299747">
                <a:moveTo>
                  <a:pt x="0" y="0"/>
                </a:moveTo>
                <a:lnTo>
                  <a:pt x="10936026" y="0"/>
                </a:lnTo>
                <a:lnTo>
                  <a:pt x="10936026" y="10299747"/>
                </a:lnTo>
                <a:lnTo>
                  <a:pt x="0" y="102997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66750" y="666750"/>
            <a:ext cx="7191375" cy="8953500"/>
            <a:chOff x="0" y="0"/>
            <a:chExt cx="1067508" cy="13290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67508" cy="1329083"/>
            </a:xfrm>
            <a:custGeom>
              <a:avLst/>
              <a:gdLst/>
              <a:ahLst/>
              <a:cxnLst/>
              <a:rect l="l" t="t" r="r" b="b"/>
              <a:pathLst>
                <a:path w="1067508" h="1329083">
                  <a:moveTo>
                    <a:pt x="43062" y="0"/>
                  </a:moveTo>
                  <a:lnTo>
                    <a:pt x="1024446" y="0"/>
                  </a:lnTo>
                  <a:cubicBezTo>
                    <a:pt x="1035867" y="0"/>
                    <a:pt x="1046820" y="4537"/>
                    <a:pt x="1054895" y="12613"/>
                  </a:cubicBezTo>
                  <a:cubicBezTo>
                    <a:pt x="1062971" y="20688"/>
                    <a:pt x="1067508" y="31641"/>
                    <a:pt x="1067508" y="43062"/>
                  </a:cubicBezTo>
                  <a:lnTo>
                    <a:pt x="1067508" y="1286021"/>
                  </a:lnTo>
                  <a:cubicBezTo>
                    <a:pt x="1067508" y="1309803"/>
                    <a:pt x="1048228" y="1329083"/>
                    <a:pt x="1024446" y="1329083"/>
                  </a:cubicBezTo>
                  <a:lnTo>
                    <a:pt x="43062" y="1329083"/>
                  </a:lnTo>
                  <a:cubicBezTo>
                    <a:pt x="19280" y="1329083"/>
                    <a:pt x="0" y="1309803"/>
                    <a:pt x="0" y="1286021"/>
                  </a:cubicBezTo>
                  <a:lnTo>
                    <a:pt x="0" y="43062"/>
                  </a:lnTo>
                  <a:cubicBezTo>
                    <a:pt x="0" y="19280"/>
                    <a:pt x="19280" y="0"/>
                    <a:pt x="43062" y="0"/>
                  </a:cubicBezTo>
                  <a:close/>
                </a:path>
              </a:pathLst>
            </a:custGeom>
            <a:blipFill>
              <a:blip r:embed="rId4"/>
              <a:stretch>
                <a:fillRect t="-199" b="-199"/>
              </a:stretch>
            </a:blipFill>
            <a:ln w="19050" cap="rnd">
              <a:solidFill>
                <a:srgbClr val="432766"/>
              </a:solidFill>
              <a:prstDash val="solid"/>
              <a:round/>
            </a:ln>
          </p:spPr>
        </p:sp>
      </p:grpSp>
      <p:sp>
        <p:nvSpPr>
          <p:cNvPr id="5" name="TextBox 5"/>
          <p:cNvSpPr txBox="1"/>
          <p:nvPr/>
        </p:nvSpPr>
        <p:spPr>
          <a:xfrm>
            <a:off x="9415649" y="3886200"/>
            <a:ext cx="6886575" cy="2476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0"/>
              </a:lnSpc>
            </a:pPr>
            <a:r>
              <a:rPr lang="en-US" sz="3000">
                <a:solidFill>
                  <a:srgbClr val="003366"/>
                </a:solidFill>
                <a:latin typeface="HK Grotesk"/>
                <a:ea typeface="HK Grotesk"/>
                <a:cs typeface="HK Grotesk"/>
                <a:sym typeface="HK Grotesk"/>
              </a:rPr>
              <a:t>The </a:t>
            </a:r>
            <a:r>
              <a:rPr lang="en-US" sz="3000" b="1">
                <a:solidFill>
                  <a:srgbClr val="00336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advanced addressing modes</a:t>
            </a:r>
            <a:r>
              <a:rPr lang="en-US" sz="3000">
                <a:solidFill>
                  <a:srgbClr val="003366"/>
                </a:solidFill>
                <a:latin typeface="HK Grotesk"/>
                <a:ea typeface="HK Grotesk"/>
                <a:cs typeface="HK Grotesk"/>
                <a:sym typeface="HK Grotesk"/>
              </a:rPr>
              <a:t> of the Motorola 6809 allow for flexible memory access, enhancing its capability to handle complex tasks in computing applications efficiently.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945975">
            <a:off x="15101778" y="-5016438"/>
            <a:ext cx="10936025" cy="10299747"/>
          </a:xfrm>
          <a:custGeom>
            <a:avLst/>
            <a:gdLst/>
            <a:ahLst/>
            <a:cxnLst/>
            <a:rect l="l" t="t" r="r" b="b"/>
            <a:pathLst>
              <a:path w="10936025" h="10299747">
                <a:moveTo>
                  <a:pt x="0" y="0"/>
                </a:moveTo>
                <a:lnTo>
                  <a:pt x="10936025" y="0"/>
                </a:lnTo>
                <a:lnTo>
                  <a:pt x="10936025" y="10299748"/>
                </a:lnTo>
                <a:lnTo>
                  <a:pt x="0" y="102997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429875" y="666750"/>
            <a:ext cx="7191375" cy="8953500"/>
            <a:chOff x="0" y="0"/>
            <a:chExt cx="1114132" cy="138713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14132" cy="1387131"/>
            </a:xfrm>
            <a:custGeom>
              <a:avLst/>
              <a:gdLst/>
              <a:ahLst/>
              <a:cxnLst/>
              <a:rect l="l" t="t" r="r" b="b"/>
              <a:pathLst>
                <a:path w="1114132" h="1387131">
                  <a:moveTo>
                    <a:pt x="43062" y="0"/>
                  </a:moveTo>
                  <a:lnTo>
                    <a:pt x="1071070" y="0"/>
                  </a:lnTo>
                  <a:cubicBezTo>
                    <a:pt x="1094853" y="0"/>
                    <a:pt x="1114132" y="19280"/>
                    <a:pt x="1114132" y="43062"/>
                  </a:cubicBezTo>
                  <a:lnTo>
                    <a:pt x="1114132" y="1344069"/>
                  </a:lnTo>
                  <a:cubicBezTo>
                    <a:pt x="1114132" y="1367852"/>
                    <a:pt x="1094853" y="1387131"/>
                    <a:pt x="1071070" y="1387131"/>
                  </a:cubicBezTo>
                  <a:lnTo>
                    <a:pt x="43062" y="1387131"/>
                  </a:lnTo>
                  <a:cubicBezTo>
                    <a:pt x="19280" y="1387131"/>
                    <a:pt x="0" y="1367852"/>
                    <a:pt x="0" y="1344069"/>
                  </a:cubicBezTo>
                  <a:lnTo>
                    <a:pt x="0" y="43062"/>
                  </a:lnTo>
                  <a:cubicBezTo>
                    <a:pt x="0" y="19280"/>
                    <a:pt x="19280" y="0"/>
                    <a:pt x="43062" y="0"/>
                  </a:cubicBezTo>
                  <a:close/>
                </a:path>
              </a:pathLst>
            </a:custGeom>
            <a:blipFill>
              <a:blip r:embed="rId4"/>
              <a:stretch>
                <a:fillRect t="-199" b="-199"/>
              </a:stretch>
            </a:blipFill>
            <a:ln w="28575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id="5" name="TextBox 5"/>
          <p:cNvSpPr txBox="1"/>
          <p:nvPr/>
        </p:nvSpPr>
        <p:spPr>
          <a:xfrm>
            <a:off x="666750" y="838173"/>
            <a:ext cx="8324850" cy="3395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99"/>
              </a:lnSpc>
            </a:pPr>
            <a:r>
              <a:rPr lang="en-US" sz="8799">
                <a:solidFill>
                  <a:srgbClr val="E6E6E6"/>
                </a:solidFill>
                <a:latin typeface="Gilda Display"/>
                <a:ea typeface="Gilda Display"/>
                <a:cs typeface="Gilda Display"/>
                <a:sym typeface="Gilda Display"/>
              </a:rPr>
              <a:t>Evolution of Motorola Processors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38200"/>
            <a:ext cx="14077950" cy="1166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99"/>
              </a:lnSpc>
            </a:pPr>
            <a:r>
              <a:rPr lang="en-US" sz="8799">
                <a:solidFill>
                  <a:srgbClr val="003366"/>
                </a:solidFill>
                <a:latin typeface="Gilda Display"/>
                <a:ea typeface="Gilda Display"/>
                <a:cs typeface="Gilda Display"/>
                <a:sym typeface="Gilda Display"/>
              </a:rPr>
              <a:t>Timeline of Development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750" y="4391025"/>
            <a:ext cx="2856970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b="1">
                <a:solidFill>
                  <a:srgbClr val="00336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1978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437076" y="4391025"/>
            <a:ext cx="2859324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b="1">
                <a:solidFill>
                  <a:srgbClr val="00336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1980s</a:t>
            </a:r>
          </a:p>
        </p:txBody>
      </p:sp>
      <p:sp>
        <p:nvSpPr>
          <p:cNvPr id="5" name="AutoShape 5"/>
          <p:cNvSpPr/>
          <p:nvPr/>
        </p:nvSpPr>
        <p:spPr>
          <a:xfrm>
            <a:off x="990600" y="5457825"/>
            <a:ext cx="17607376" cy="0"/>
          </a:xfrm>
          <a:prstGeom prst="line">
            <a:avLst/>
          </a:prstGeom>
          <a:ln w="19050" cap="flat">
            <a:solidFill>
              <a:srgbClr val="00336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666750" y="5295900"/>
            <a:ext cx="323850" cy="3238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6443576" y="5295900"/>
            <a:ext cx="323850" cy="32385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2202645" y="5295900"/>
            <a:ext cx="323850" cy="32385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2192000" y="4391025"/>
            <a:ext cx="2859324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b="1">
                <a:solidFill>
                  <a:srgbClr val="00336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1990s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66750" y="5991225"/>
            <a:ext cx="4010025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3366"/>
                </a:solidFill>
                <a:latin typeface="HK Grotesk"/>
                <a:ea typeface="HK Grotesk"/>
                <a:cs typeface="HK Grotesk"/>
                <a:sym typeface="HK Grotesk"/>
              </a:rPr>
              <a:t>The Motorola 6809 was introduced as a powerful microprocessor.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443576" y="5991225"/>
            <a:ext cx="3986299" cy="159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003366"/>
                </a:solidFill>
                <a:latin typeface="HK Grotesk"/>
                <a:ea typeface="HK Grotesk"/>
                <a:cs typeface="HK Grotesk"/>
                <a:sym typeface="HK Grotesk"/>
              </a:rPr>
              <a:t>Gained popularity in gaming, powering iconic arcade machines.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172950" y="5991225"/>
            <a:ext cx="4010025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>
                <a:solidFill>
                  <a:srgbClr val="003366"/>
                </a:solidFill>
                <a:latin typeface="HK Grotesk"/>
                <a:ea typeface="HK Grotesk"/>
                <a:cs typeface="HK Grotesk"/>
                <a:sym typeface="HK Grotesk"/>
              </a:rPr>
              <a:t>Transitioned to embedded systems, driving various applications.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34675" y="666750"/>
            <a:ext cx="6886575" cy="8953500"/>
            <a:chOff x="0" y="0"/>
            <a:chExt cx="1200275" cy="15605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0275" cy="1560523"/>
            </a:xfrm>
            <a:custGeom>
              <a:avLst/>
              <a:gdLst/>
              <a:ahLst/>
              <a:cxnLst/>
              <a:rect l="l" t="t" r="r" b="b"/>
              <a:pathLst>
                <a:path w="1200275" h="1560523">
                  <a:moveTo>
                    <a:pt x="44968" y="0"/>
                  </a:moveTo>
                  <a:lnTo>
                    <a:pt x="1155306" y="0"/>
                  </a:lnTo>
                  <a:cubicBezTo>
                    <a:pt x="1167233" y="0"/>
                    <a:pt x="1178670" y="4738"/>
                    <a:pt x="1187104" y="13171"/>
                  </a:cubicBezTo>
                  <a:cubicBezTo>
                    <a:pt x="1195537" y="21604"/>
                    <a:pt x="1200275" y="33042"/>
                    <a:pt x="1200275" y="44968"/>
                  </a:cubicBezTo>
                  <a:lnTo>
                    <a:pt x="1200275" y="1515555"/>
                  </a:lnTo>
                  <a:cubicBezTo>
                    <a:pt x="1200275" y="1527481"/>
                    <a:pt x="1195537" y="1538919"/>
                    <a:pt x="1187104" y="1547352"/>
                  </a:cubicBezTo>
                  <a:cubicBezTo>
                    <a:pt x="1178670" y="1555785"/>
                    <a:pt x="1167233" y="1560523"/>
                    <a:pt x="1155306" y="1560523"/>
                  </a:cubicBezTo>
                  <a:lnTo>
                    <a:pt x="44968" y="1560523"/>
                  </a:lnTo>
                  <a:cubicBezTo>
                    <a:pt x="33042" y="1560523"/>
                    <a:pt x="21604" y="1555785"/>
                    <a:pt x="13171" y="1547352"/>
                  </a:cubicBezTo>
                  <a:cubicBezTo>
                    <a:pt x="4738" y="1538919"/>
                    <a:pt x="0" y="1527481"/>
                    <a:pt x="0" y="1515555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t="-271" b="-271"/>
              </a:stretch>
            </a:blipFill>
            <a:ln w="19050" cap="rnd">
              <a:solidFill>
                <a:srgbClr val="432766"/>
              </a:solidFill>
              <a:prstDash val="solid"/>
              <a:round/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666750" y="666750"/>
            <a:ext cx="8324850" cy="4629149"/>
            <a:chOff x="0" y="0"/>
            <a:chExt cx="11099800" cy="6172199"/>
          </a:xfrm>
        </p:grpSpPr>
        <p:sp>
          <p:nvSpPr>
            <p:cNvPr id="5" name="TextBox 5"/>
            <p:cNvSpPr txBox="1"/>
            <p:nvPr/>
          </p:nvSpPr>
          <p:spPr>
            <a:xfrm>
              <a:off x="0" y="3543299"/>
              <a:ext cx="11099800" cy="2628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</a:pPr>
              <a:r>
                <a:rPr lang="en-US" sz="3000">
                  <a:solidFill>
                    <a:srgbClr val="E6E6E6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The Motorola 6809 was pivotal in early computing, powering </a:t>
              </a:r>
              <a:r>
                <a:rPr lang="en-US" sz="3000" b="1">
                  <a:solidFill>
                    <a:srgbClr val="E6E6E6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arcade games and personal computers</a:t>
              </a:r>
              <a:r>
                <a:rPr lang="en-US" sz="3000">
                  <a:solidFill>
                    <a:srgbClr val="E6E6E6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, showcasing its versatility in the industry.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71450"/>
              <a:ext cx="11099800" cy="30983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799"/>
                </a:lnSpc>
              </a:pPr>
              <a:r>
                <a:rPr lang="en-US" sz="8799">
                  <a:solidFill>
                    <a:srgbClr val="E6E6E6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Applications in Computing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255</Words>
  <Application>Microsoft Office PowerPoint</Application>
  <PresentationFormat>Personnalisé</PresentationFormat>
  <Paragraphs>43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HK Grotesk Bold</vt:lpstr>
      <vt:lpstr>Arial</vt:lpstr>
      <vt:lpstr>Gilda Display</vt:lpstr>
      <vt:lpstr>HK Grotesk</vt:lpstr>
      <vt:lpstr>Calibri</vt:lpstr>
      <vt:lpstr>HK Grotesk Light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6809: A Deep Dive</dc:title>
  <dc:creator>PC</dc:creator>
  <cp:lastModifiedBy>PC</cp:lastModifiedBy>
  <cp:revision>4</cp:revision>
  <dcterms:created xsi:type="dcterms:W3CDTF">2006-08-16T00:00:00Z</dcterms:created>
  <dcterms:modified xsi:type="dcterms:W3CDTF">2025-12-21T22:45:09Z</dcterms:modified>
  <dc:identifier>DAG62TO2cDM</dc:identifier>
</cp:coreProperties>
</file>

<file path=docProps/thumbnail.jpeg>
</file>